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45"/>
  </p:notesMasterIdLst>
  <p:sldIdLst>
    <p:sldId id="256" r:id="rId3"/>
    <p:sldId id="258" r:id="rId4"/>
    <p:sldId id="329" r:id="rId5"/>
    <p:sldId id="330" r:id="rId6"/>
    <p:sldId id="317" r:id="rId7"/>
    <p:sldId id="319" r:id="rId8"/>
    <p:sldId id="331" r:id="rId9"/>
    <p:sldId id="279" r:id="rId10"/>
    <p:sldId id="259" r:id="rId11"/>
    <p:sldId id="260" r:id="rId12"/>
    <p:sldId id="316" r:id="rId13"/>
    <p:sldId id="325" r:id="rId14"/>
    <p:sldId id="261" r:id="rId15"/>
    <p:sldId id="262" r:id="rId16"/>
    <p:sldId id="264" r:id="rId17"/>
    <p:sldId id="265" r:id="rId18"/>
    <p:sldId id="266" r:id="rId19"/>
    <p:sldId id="267" r:id="rId20"/>
    <p:sldId id="268" r:id="rId21"/>
    <p:sldId id="272" r:id="rId22"/>
    <p:sldId id="277" r:id="rId23"/>
    <p:sldId id="269" r:id="rId24"/>
    <p:sldId id="283" r:id="rId25"/>
    <p:sldId id="321" r:id="rId26"/>
    <p:sldId id="276" r:id="rId27"/>
    <p:sldId id="288" r:id="rId28"/>
    <p:sldId id="305" r:id="rId29"/>
    <p:sldId id="326" r:id="rId30"/>
    <p:sldId id="310" r:id="rId31"/>
    <p:sldId id="314" r:id="rId32"/>
    <p:sldId id="299" r:id="rId33"/>
    <p:sldId id="300" r:id="rId34"/>
    <p:sldId id="322" r:id="rId35"/>
    <p:sldId id="284" r:id="rId36"/>
    <p:sldId id="318" r:id="rId37"/>
    <p:sldId id="328" r:id="rId38"/>
    <p:sldId id="285" r:id="rId39"/>
    <p:sldId id="292" r:id="rId40"/>
    <p:sldId id="271" r:id="rId41"/>
    <p:sldId id="304" r:id="rId42"/>
    <p:sldId id="327" r:id="rId43"/>
    <p:sldId id="281" r:id="rId44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SemiBold" panose="00000700000000000000" pitchFamily="2" charset="0"/>
      <p:bold r:id="rId50"/>
      <p:boldItalic r:id="rId51"/>
    </p:embeddedFont>
    <p:embeddedFont>
      <p:font typeface="Oswald" panose="00000500000000000000" pitchFamily="2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97192A-7727-470A-8FD9-CDC5FF0A5A2B}">
  <a:tblStyle styleId="{A897192A-7727-470A-8FD9-CDC5FF0A5A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94660"/>
  </p:normalViewPr>
  <p:slideViewPr>
    <p:cSldViewPr snapToGrid="0">
      <p:cViewPr>
        <p:scale>
          <a:sx n="113" d="100"/>
          <a:sy n="113" d="100"/>
        </p:scale>
        <p:origin x="49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be76410e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be76410e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47252a4e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347252a4e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47252a4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47252a4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840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e76410e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e76410e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181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7252a4e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7252a4e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347252a4e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347252a4e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47252a4e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47252a4e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47252a4e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47252a4e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47252a4e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47252a4e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</a:rPr>
              <a:t>A temperature anomaly is </a:t>
            </a:r>
            <a:r>
              <a:rPr lang="en-GB" sz="1200" b="1">
                <a:solidFill>
                  <a:srgbClr val="202124"/>
                </a:solidFill>
                <a:highlight>
                  <a:srgbClr val="FFFFFF"/>
                </a:highlight>
              </a:rPr>
              <a:t>the departure from the average temperature, positive or negative, over a certain period (day, week, month or year)</a:t>
            </a:r>
            <a:r>
              <a:rPr lang="en-GB" sz="1200">
                <a:solidFill>
                  <a:srgbClr val="202124"/>
                </a:solidFill>
                <a:highlight>
                  <a:srgbClr val="FFFFFF"/>
                </a:highlight>
              </a:rPr>
              <a:t>. In standard usage, the normal average temperature would be calculated over a period of at least 30 years over an homogeneous geographic region.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47252a4e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47252a4e1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47252a4e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47252a4e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47252a4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47252a4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43c41bb8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43c41bb8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43c41bb8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f43c41bb8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47252a4e1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47252a4e1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7b8292d6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7b8292d6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e76410e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e76410e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115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635be4c4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3635be4c4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37b8292d6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37b8292d6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5a5c0610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35a5c0610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7b8292d6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7b8292d6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796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35a5c0610f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35a5c0610f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0da3574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0da3574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37b8292d61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37b8292d61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7b8292d6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37b8292d6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37b8292d6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37b8292d6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e76410e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e76410e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719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5a5c0610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5a5c0610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7b8292d6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7b8292d6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0354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7b8292d6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7b8292d6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457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35a5c0610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35a5c0610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37b8292d6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37b8292d6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5a5c0610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35a5c0610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99cd457a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99cd457a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35a5c0610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35a5c0610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e76410e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e76410e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923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e76410ee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e76410ee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e76410e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e76410e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41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e76410ee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e76410ee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38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47252a4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47252a4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6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43c41bb8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43c41bb8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e76410e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e76410e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i="1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“Sustainability is the ability to meet the needs of the present without compromising the ability of future generations to meet their own needs.”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Oswald"/>
              <a:buNone/>
              <a:defRPr sz="52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5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68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2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</a:defRPr>
            </a:lvl1pPr>
            <a:lvl2pPr lvl="1" algn="r">
              <a:buNone/>
              <a:defRPr sz="900">
                <a:solidFill>
                  <a:schemeClr val="dk2"/>
                </a:solidFill>
              </a:defRPr>
            </a:lvl2pPr>
            <a:lvl3pPr lvl="2" algn="r">
              <a:buNone/>
              <a:defRPr sz="900">
                <a:solidFill>
                  <a:schemeClr val="dk2"/>
                </a:solidFill>
              </a:defRPr>
            </a:lvl3pPr>
            <a:lvl4pPr lvl="3" algn="r">
              <a:buNone/>
              <a:defRPr sz="900">
                <a:solidFill>
                  <a:schemeClr val="dk2"/>
                </a:solidFill>
              </a:defRPr>
            </a:lvl4pPr>
            <a:lvl5pPr lvl="4" algn="r">
              <a:buNone/>
              <a:defRPr sz="900">
                <a:solidFill>
                  <a:schemeClr val="dk2"/>
                </a:solidFill>
              </a:defRPr>
            </a:lvl5pPr>
            <a:lvl6pPr lvl="5" algn="r">
              <a:buNone/>
              <a:defRPr sz="900">
                <a:solidFill>
                  <a:schemeClr val="dk2"/>
                </a:solidFill>
              </a:defRPr>
            </a:lvl6pPr>
            <a:lvl7pPr lvl="6" algn="r">
              <a:buNone/>
              <a:defRPr sz="900">
                <a:solidFill>
                  <a:schemeClr val="dk2"/>
                </a:solidFill>
              </a:defRPr>
            </a:lvl7pPr>
            <a:lvl8pPr lvl="7" algn="r">
              <a:buNone/>
              <a:defRPr sz="900">
                <a:solidFill>
                  <a:schemeClr val="dk2"/>
                </a:solidFill>
              </a:defRPr>
            </a:lvl8pPr>
            <a:lvl9pPr lvl="8" algn="r">
              <a:buNone/>
              <a:defRPr sz="9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5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r="5829"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100" y="2538575"/>
            <a:ext cx="9144000" cy="673200"/>
          </a:xfrm>
          <a:prstGeom prst="rect">
            <a:avLst/>
          </a:prstGeom>
          <a:solidFill>
            <a:srgbClr val="F0F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0" y="1805150"/>
            <a:ext cx="9144000" cy="7335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0" y="1397650"/>
            <a:ext cx="8520600" cy="108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3B3C39"/>
                </a:solidFill>
                <a:latin typeface="Montserrat"/>
                <a:ea typeface="Montserrat"/>
                <a:cs typeface="Montserrat"/>
                <a:sym typeface="Montserrat"/>
              </a:rPr>
              <a:t>Carbon Abatement and Climate Change  </a:t>
            </a:r>
            <a:endParaRPr sz="2800" b="1" dirty="0">
              <a:solidFill>
                <a:srgbClr val="3B3C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635025"/>
            <a:ext cx="85206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GB" sz="2000" dirty="0">
                <a:latin typeface="Montserrat"/>
                <a:ea typeface="Montserrat"/>
                <a:cs typeface="Montserrat"/>
                <a:sym typeface="Montserrat"/>
              </a:rPr>
              <a:t> The Why’s, the When’s and the How’s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Sustainability 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7850" y="1253850"/>
            <a:ext cx="4048281" cy="37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Why’s</a:t>
            </a:r>
            <a:endParaRPr dirty="0"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379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We all have our own why’s, our own reasons on why this should matter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No matter what our beliefs or views are,</a:t>
            </a: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			 let’s look at what we know to be true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Why should we do anything?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25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we started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Sustainability 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7400"/>
            <a:ext cx="9144000" cy="524511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Sustainability </a:t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688" y="0"/>
            <a:ext cx="65786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Sustainability </a:t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100" y="0"/>
            <a:ext cx="72897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Sustainability </a:t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050" y="76200"/>
            <a:ext cx="7073815" cy="499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we are now</a:t>
            </a:r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Climate is Changing </a:t>
            </a: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9400" y="1255000"/>
            <a:ext cx="3745191" cy="3736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Who are we and why are we here?</a:t>
            </a:r>
            <a:endParaRPr dirty="0"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400" y="0"/>
            <a:ext cx="709119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pic>
        <p:nvPicPr>
          <p:cNvPr id="222" name="Google Shape;2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Climate is Changing </a:t>
            </a: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8839200" cy="176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851400"/>
            <a:ext cx="5056918" cy="17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613102"/>
            <a:ext cx="5780749" cy="15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I couldn’t bring myself to put anything here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You all live it year in year out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74" name="Google Shape;274;p41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Gympie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41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So the evidence suggests the culprit is</a:t>
            </a:r>
            <a:endParaRPr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1016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GB"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1016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44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CARBON</a:t>
            </a:r>
            <a:endParaRPr sz="44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endParaRPr lang="en-GB"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Whether exclusive or not, it doesn’t matter. It is clear we need to reduce or eradicate Carbon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GB"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 what is this telling us?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047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pic>
        <p:nvPicPr>
          <p:cNvPr id="216" name="Google Shape;2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00" y="0"/>
            <a:ext cx="78009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</a:t>
            </a:r>
            <a:r>
              <a:rPr lang="en-GB" dirty="0" err="1"/>
              <a:t>whens</a:t>
            </a:r>
            <a:endParaRPr dirty="0"/>
          </a:p>
        </p:txBody>
      </p:sp>
      <p:sp>
        <p:nvSpPr>
          <p:cNvPr id="315" name="Google Shape;31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3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3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Net zero by 2050</a:t>
            </a:r>
            <a:endParaRPr/>
          </a:p>
        </p:txBody>
      </p:sp>
      <p:pic>
        <p:nvPicPr>
          <p:cNvPr id="458" name="Google Shape;45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837" y="1227250"/>
            <a:ext cx="3376328" cy="373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3"/>
          <p:cNvPicPr preferRelativeResize="0"/>
          <p:nvPr/>
        </p:nvPicPr>
        <p:blipFill rotWithShape="1">
          <a:blip r:embed="rId4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I would hope that it is now clear.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We must start NOW.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Not next year.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Not the next generation.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NOW!</a:t>
            </a:r>
            <a:endParaRPr sz="36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74" name="Google Shape;274;p41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Is this really a question then?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41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15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8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Net zero by 2050</a:t>
            </a:r>
            <a:endParaRPr/>
          </a:p>
        </p:txBody>
      </p:sp>
      <p:sp>
        <p:nvSpPr>
          <p:cNvPr id="493" name="Google Shape;493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494" name="Google Shape;49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810" y="104775"/>
            <a:ext cx="5518389" cy="49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>
            <a:off x="457200" y="4046243"/>
            <a:ext cx="1635660" cy="23679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l="16501" t="13985" r="18584"/>
          <a:stretch/>
        </p:blipFill>
        <p:spPr>
          <a:xfrm>
            <a:off x="6840360" y="1272150"/>
            <a:ext cx="1355130" cy="133076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subTitle" idx="1"/>
          </p:nvPr>
        </p:nvSpPr>
        <p:spPr>
          <a:xfrm>
            <a:off x="737730" y="1404079"/>
            <a:ext cx="3528630" cy="2755080"/>
          </a:xfrm>
          <a:prstGeom prst="rect">
            <a:avLst/>
          </a:prstGeom>
        </p:spPr>
        <p:txBody>
          <a:bodyPr spcFirstLastPara="1" wrap="square" lIns="82283" tIns="82283" rIns="82283" bIns="82283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-GB" sz="1710" b="1">
                <a:solidFill>
                  <a:srgbClr val="79A045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Bruce Easton</a:t>
            </a:r>
            <a:endParaRPr sz="1710" b="1">
              <a:solidFill>
                <a:srgbClr val="79A045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r>
              <a:rPr lang="en-GB" sz="810" b="1">
                <a:solidFill>
                  <a:srgbClr val="373F41"/>
                </a:solidFill>
                <a:highlight>
                  <a:srgbClr val="EEF0F3"/>
                </a:highlight>
                <a:latin typeface="Muli"/>
                <a:ea typeface="Muli"/>
                <a:cs typeface="Muli"/>
                <a:sym typeface="Muli"/>
              </a:rPr>
              <a:t>CEO and Director</a:t>
            </a:r>
            <a:endParaRPr sz="810" b="1">
              <a:solidFill>
                <a:srgbClr val="373F41"/>
              </a:solidFill>
              <a:highlight>
                <a:srgbClr val="EEF0F3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ctr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endParaRPr sz="810" b="1">
              <a:solidFill>
                <a:srgbClr val="373F41"/>
              </a:solidFill>
              <a:highlight>
                <a:srgbClr val="EEF0F3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81777"/>
              <a:buFont typeface="Arial"/>
              <a:buNone/>
            </a:pPr>
            <a:r>
              <a:rPr lang="en-GB" sz="1211">
                <a:solidFill>
                  <a:srgbClr val="3A4042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Since 2007 Bruce has been a  visionary focused on helping Businesses, Industry and households reduce energy use and therefore contribute to the fight against climate change through the reduction of emissions</a:t>
            </a:r>
            <a:endParaRPr sz="1211">
              <a:solidFill>
                <a:srgbClr val="3A4042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81777"/>
              <a:buFont typeface="Arial"/>
              <a:buNone/>
            </a:pPr>
            <a:endParaRPr sz="1211">
              <a:solidFill>
                <a:srgbClr val="3A4042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81777"/>
              <a:buFont typeface="Arial"/>
              <a:buNone/>
            </a:pPr>
            <a:r>
              <a:rPr lang="en-GB" sz="1211">
                <a:solidFill>
                  <a:srgbClr val="3A4042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Through Bruce's guidance and vision Ecovantage has become an Australia wide solutions provider and trusted advisor on energy efficiency.</a:t>
            </a:r>
            <a:endParaRPr sz="1211">
              <a:solidFill>
                <a:srgbClr val="3A4042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81777"/>
              <a:buFont typeface="Arial"/>
              <a:buNone/>
            </a:pPr>
            <a:endParaRPr sz="1211">
              <a:solidFill>
                <a:srgbClr val="3A4042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ct val="84056"/>
              <a:buFont typeface="Arial"/>
              <a:buNone/>
            </a:pPr>
            <a:r>
              <a:rPr lang="en-GB" sz="1177">
                <a:solidFill>
                  <a:schemeClr val="dk1"/>
                </a:solidFill>
                <a:highlight>
                  <a:schemeClr val="lt1"/>
                </a:highlight>
                <a:latin typeface="Muli"/>
                <a:ea typeface="Muli"/>
                <a:cs typeface="Muli"/>
                <a:sym typeface="Muli"/>
              </a:rPr>
              <a:t>Our CEO, Bruce Easton, is a key influencer in the energy efficiency sector, having contributed to numerous energy efficiency scheme changes and other working groups. Bruce is a board member of the Energy Efficiency Council and former president of the Energy Efficiency Certificate Creators Association. </a:t>
            </a:r>
            <a:endParaRPr sz="1177">
              <a:solidFill>
                <a:schemeClr val="dk1"/>
              </a:solidFill>
              <a:highlight>
                <a:schemeClr val="lt1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60">
              <a:solidFill>
                <a:schemeClr val="dk1"/>
              </a:solidFill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457200" y="-7400"/>
            <a:ext cx="8229600" cy="110997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89" name="Google Shape;89;p17"/>
          <p:cNvSpPr txBox="1">
            <a:spLocks noGrp="1"/>
          </p:cNvSpPr>
          <p:nvPr>
            <p:ph type="ctrTitle"/>
          </p:nvPr>
        </p:nvSpPr>
        <p:spPr>
          <a:xfrm>
            <a:off x="737730" y="307958"/>
            <a:ext cx="7388010" cy="617220"/>
          </a:xfrm>
          <a:prstGeom prst="rect">
            <a:avLst/>
          </a:prstGeom>
        </p:spPr>
        <p:txBody>
          <a:bodyPr spcFirstLastPara="1" wrap="square" lIns="82283" tIns="82283" rIns="82283" bIns="82283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20" b="1">
                <a:latin typeface="Montserrat"/>
                <a:ea typeface="Montserrat"/>
                <a:cs typeface="Montserrat"/>
                <a:sym typeface="Montserrat"/>
              </a:rPr>
              <a:t>Our founder and CEO, with a vision</a:t>
            </a:r>
            <a:endParaRPr sz="252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7913" y="4478655"/>
            <a:ext cx="2528888" cy="66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4033" y="4470426"/>
            <a:ext cx="585838" cy="39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 descr="ES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731" y="4485998"/>
            <a:ext cx="1182446" cy="39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7063" y="4466093"/>
            <a:ext cx="1041325" cy="43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3704" y="4470428"/>
            <a:ext cx="701752" cy="39342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737730" y="4023158"/>
            <a:ext cx="1355130" cy="282960"/>
          </a:xfrm>
          <a:prstGeom prst="rect">
            <a:avLst/>
          </a:prstGeom>
        </p:spPr>
        <p:txBody>
          <a:bodyPr spcFirstLastPara="1" wrap="square" lIns="82283" tIns="82283" rIns="82283" bIns="82283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10" i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Proud members of:</a:t>
            </a:r>
            <a:endParaRPr sz="810" i="1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5435663" y="2075929"/>
            <a:ext cx="4262760" cy="36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283" tIns="82283" rIns="82283" bIns="82283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40360" y="2789730"/>
            <a:ext cx="1295460" cy="1295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802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pic>
        <p:nvPicPr>
          <p:cNvPr id="523" name="Google Shape;52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775" y="152400"/>
            <a:ext cx="671444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So who's responsible to fix this? </a:t>
            </a:r>
            <a:r>
              <a:rPr lang="en-GB" dirty="0"/>
              <a:t>governments?</a:t>
            </a:r>
            <a:endParaRPr dirty="0"/>
          </a:p>
        </p:txBody>
      </p:sp>
      <p:sp>
        <p:nvSpPr>
          <p:cNvPr id="411" name="Google Shape;411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8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58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Climate Curve</a:t>
            </a:r>
            <a:endParaRPr/>
          </a:p>
        </p:txBody>
      </p:sp>
      <p:sp>
        <p:nvSpPr>
          <p:cNvPr id="418" name="Google Shape;418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pic>
        <p:nvPicPr>
          <p:cNvPr id="419" name="Google Shape;41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413" y="1320725"/>
            <a:ext cx="6675166" cy="37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If we are going to change this.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If we are going to change the future of the world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OUR WORLD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We must all do our bit.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The Governments may set the targets, but they can’t achieve it without us.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u="sng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Just a simple FACT</a:t>
            </a:r>
            <a:endParaRPr sz="2000" b="1" u="sng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world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42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</a:t>
            </a:r>
            <a:r>
              <a:rPr lang="en-GB" dirty="0" err="1"/>
              <a:t>Hows</a:t>
            </a:r>
            <a:endParaRPr dirty="0"/>
          </a:p>
        </p:txBody>
      </p:sp>
      <p:sp>
        <p:nvSpPr>
          <p:cNvPr id="283" name="Google Shape;28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“I know there are targets for carbon Net Zero</a:t>
            </a:r>
            <a:endParaRPr lang="en-GB" sz="2000" i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But I have no clue what I have to do,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and I have no clue where to start or who to talk to.”</a:t>
            </a:r>
            <a:endParaRPr sz="2000" i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74" name="Google Shape;274;p41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most common statement………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41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347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You must start at the start (</a:t>
            </a:r>
            <a:r>
              <a:rPr lang="en-US" sz="2000" b="1" dirty="0" err="1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duhh</a:t>
            </a:r>
            <a:r>
              <a:rPr lang="en-US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How do you know what to abate unless you know what your carbon footprint is?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Accept your role and responsibility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Understand the scopes of carbon Abatement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Plan, commit, action, review.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74" name="Google Shape;274;p41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 how do we do our bit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41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914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3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3"/>
          <p:cNvSpPr txBox="1"/>
          <p:nvPr/>
        </p:nvSpPr>
        <p:spPr>
          <a:xfrm>
            <a:off x="0" y="239800"/>
            <a:ext cx="9144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sym typeface="Montserrat"/>
              </a:rPr>
              <a:t>Scopes 1,2 &amp; 3 of emissions</a:t>
            </a:r>
            <a:endParaRPr dirty="0"/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213" y="1102600"/>
            <a:ext cx="5015585" cy="373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ABC38-BEA4-75AA-8681-FDEF29D2A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605" y="1131800"/>
            <a:ext cx="5819775" cy="37719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0"/>
          <p:cNvSpPr txBox="1">
            <a:spLocks noGrp="1"/>
          </p:cNvSpPr>
          <p:nvPr>
            <p:ph type="subTitle" idx="1"/>
          </p:nvPr>
        </p:nvSpPr>
        <p:spPr>
          <a:xfrm>
            <a:off x="311700" y="1948950"/>
            <a:ext cx="85206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i="1" dirty="0">
              <a:solidFill>
                <a:srgbClr val="061E3A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i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49" name="Google Shape;349;p50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0" name="Google Shape;350;p50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0"/>
          <p:cNvSpPr txBox="1"/>
          <p:nvPr/>
        </p:nvSpPr>
        <p:spPr>
          <a:xfrm>
            <a:off x="0" y="55900"/>
            <a:ext cx="9144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strategy</a:t>
            </a:r>
            <a:endParaRPr lang="en-US" dirty="0"/>
          </a:p>
        </p:txBody>
      </p:sp>
      <p:sp>
        <p:nvSpPr>
          <p:cNvPr id="352" name="Google Shape;352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D67D7-B83A-DAD7-229E-4E0C73CA7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140" y="1237072"/>
            <a:ext cx="5487720" cy="312584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9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 txBox="1"/>
          <p:nvPr/>
        </p:nvSpPr>
        <p:spPr>
          <a:xfrm>
            <a:off x="0" y="239800"/>
            <a:ext cx="9144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sym typeface="Montserrat"/>
              </a:rPr>
              <a:t>The carbon Journey</a:t>
            </a:r>
            <a:endParaRPr dirty="0"/>
          </a:p>
        </p:txBody>
      </p:sp>
      <p:sp>
        <p:nvSpPr>
          <p:cNvPr id="186" name="Google Shape;186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8FA2C4-957D-AA98-44F8-713301F88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33" y="1523465"/>
            <a:ext cx="7376160" cy="21939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457200" y="-7400"/>
            <a:ext cx="8229600" cy="110997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82283" tIns="82283" rIns="82283" bIns="8228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60"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737730" y="300550"/>
            <a:ext cx="7668540" cy="617220"/>
          </a:xfrm>
          <a:prstGeom prst="rect">
            <a:avLst/>
          </a:prstGeom>
        </p:spPr>
        <p:txBody>
          <a:bodyPr spcFirstLastPara="1" wrap="square" lIns="82283" tIns="82283" rIns="82283" bIns="82283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20" b="1">
                <a:latin typeface="Montserrat"/>
                <a:ea typeface="Montserrat"/>
                <a:cs typeface="Montserrat"/>
                <a:sym typeface="Montserrat"/>
              </a:rPr>
              <a:t>We keep </a:t>
            </a:r>
            <a:r>
              <a:rPr lang="en-GB" sz="252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Good Company.</a:t>
            </a:r>
            <a:endParaRPr sz="252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7913" y="4478655"/>
            <a:ext cx="2528888" cy="6600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9"/>
          <p:cNvGrpSpPr/>
          <p:nvPr/>
        </p:nvGrpSpPr>
        <p:grpSpPr>
          <a:xfrm>
            <a:off x="1113785" y="1379225"/>
            <a:ext cx="844624" cy="2570608"/>
            <a:chOff x="608613" y="1379225"/>
            <a:chExt cx="938471" cy="2856231"/>
          </a:xfrm>
        </p:grpSpPr>
        <p:pic>
          <p:nvPicPr>
            <p:cNvPr id="117" name="Google Shape;11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612" y="1379225"/>
              <a:ext cx="938471" cy="417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0141" y="2187449"/>
              <a:ext cx="575413" cy="575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8612" y="3153227"/>
              <a:ext cx="938471" cy="301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8612" y="3844999"/>
              <a:ext cx="938471" cy="3904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19"/>
          <p:cNvGrpSpPr/>
          <p:nvPr/>
        </p:nvGrpSpPr>
        <p:grpSpPr>
          <a:xfrm>
            <a:off x="2472782" y="1379225"/>
            <a:ext cx="807633" cy="2570608"/>
            <a:chOff x="2189332" y="1379225"/>
            <a:chExt cx="897370" cy="2856231"/>
          </a:xfrm>
        </p:grpSpPr>
        <p:pic>
          <p:nvPicPr>
            <p:cNvPr id="122" name="Google Shape;122;p1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89332" y="1379225"/>
              <a:ext cx="897370" cy="321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89332" y="2070997"/>
              <a:ext cx="897370" cy="301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250983" y="2742218"/>
              <a:ext cx="774067" cy="465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292084" y="3577843"/>
              <a:ext cx="691865" cy="6576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" name="Google Shape;126;p19"/>
          <p:cNvGrpSpPr/>
          <p:nvPr/>
        </p:nvGrpSpPr>
        <p:grpSpPr>
          <a:xfrm>
            <a:off x="3794788" y="1379225"/>
            <a:ext cx="1011083" cy="2570608"/>
            <a:chOff x="3537627" y="1379225"/>
            <a:chExt cx="1123425" cy="2856231"/>
          </a:xfrm>
        </p:grpSpPr>
        <p:pic>
          <p:nvPicPr>
            <p:cNvPr id="127" name="Google Shape;127;p1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664355" y="1379225"/>
              <a:ext cx="869969" cy="4932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640380" y="2114381"/>
              <a:ext cx="917920" cy="363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537627" y="2719385"/>
              <a:ext cx="1123425" cy="637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9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780808" y="3598394"/>
              <a:ext cx="637064" cy="6370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1" name="Google Shape;131;p19"/>
          <p:cNvGrpSpPr/>
          <p:nvPr/>
        </p:nvGrpSpPr>
        <p:grpSpPr>
          <a:xfrm>
            <a:off x="6796380" y="1379225"/>
            <a:ext cx="1152880" cy="2570608"/>
            <a:chOff x="7486933" y="1379225"/>
            <a:chExt cx="1280978" cy="2856231"/>
          </a:xfrm>
        </p:grpSpPr>
        <p:pic>
          <p:nvPicPr>
            <p:cNvPr id="132" name="Google Shape;132;p19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723263" y="1379225"/>
              <a:ext cx="808318" cy="4452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9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764364" y="3098426"/>
              <a:ext cx="726116" cy="4932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9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7764364" y="2064147"/>
              <a:ext cx="726116" cy="7946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9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7486933" y="3831298"/>
              <a:ext cx="1280978" cy="4041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p19"/>
          <p:cNvGrpSpPr/>
          <p:nvPr/>
        </p:nvGrpSpPr>
        <p:grpSpPr>
          <a:xfrm>
            <a:off x="5320245" y="2050645"/>
            <a:ext cx="961761" cy="1899189"/>
            <a:chOff x="5376993" y="2125247"/>
            <a:chExt cx="1068623" cy="2110210"/>
          </a:xfrm>
        </p:grpSpPr>
        <p:pic>
          <p:nvPicPr>
            <p:cNvPr id="137" name="Google Shape;137;p19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5524271" y="2125247"/>
              <a:ext cx="774067" cy="50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9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5376993" y="3076772"/>
              <a:ext cx="1068623" cy="2192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9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5622286" y="3747442"/>
              <a:ext cx="578037" cy="4880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0" name="Google Shape;140;p1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37407" y="1469839"/>
            <a:ext cx="844605" cy="213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42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2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2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Net zero</a:t>
            </a:r>
            <a:endParaRPr dirty="0"/>
          </a:p>
        </p:txBody>
      </p:sp>
      <p:sp>
        <p:nvSpPr>
          <p:cNvPr id="450" name="Google Shape;450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73BEC-5930-5B64-7C96-F181085B5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59" y="1169420"/>
            <a:ext cx="2802475" cy="39740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Words, wisdom, and knowledge should be free.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Let’s Talk</a:t>
            </a:r>
            <a:endParaRPr sz="44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 encourage you to start a conversation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15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9"/>
          <p:cNvPicPr preferRelativeResize="0"/>
          <p:nvPr/>
        </p:nvPicPr>
        <p:blipFill rotWithShape="1">
          <a:blip r:embed="rId3">
            <a:alphaModFix/>
          </a:blip>
          <a:srcRect r="582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9"/>
          <p:cNvSpPr/>
          <p:nvPr/>
        </p:nvSpPr>
        <p:spPr>
          <a:xfrm>
            <a:off x="-100" y="2538575"/>
            <a:ext cx="9144000" cy="1391100"/>
          </a:xfrm>
          <a:prstGeom prst="rect">
            <a:avLst/>
          </a:prstGeom>
          <a:solidFill>
            <a:srgbClr val="F0F5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39"/>
          <p:cNvSpPr/>
          <p:nvPr/>
        </p:nvSpPr>
        <p:spPr>
          <a:xfrm>
            <a:off x="0" y="1805150"/>
            <a:ext cx="9144000" cy="7335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ctrTitle"/>
          </p:nvPr>
        </p:nvSpPr>
        <p:spPr>
          <a:xfrm>
            <a:off x="311700" y="1397650"/>
            <a:ext cx="8520600" cy="1082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3B3C39"/>
                </a:solidFill>
                <a:latin typeface="Montserrat"/>
                <a:ea typeface="Montserrat"/>
                <a:cs typeface="Montserrat"/>
                <a:sym typeface="Montserrat"/>
              </a:rPr>
              <a:t>Thank you.</a:t>
            </a:r>
            <a:endParaRPr sz="2800" b="1" dirty="0">
              <a:solidFill>
                <a:srgbClr val="3B3C3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39"/>
          <p:cNvSpPr txBox="1">
            <a:spLocks noGrp="1"/>
          </p:cNvSpPr>
          <p:nvPr>
            <p:ph type="subTitle" idx="1"/>
          </p:nvPr>
        </p:nvSpPr>
        <p:spPr>
          <a:xfrm>
            <a:off x="311700" y="2635025"/>
            <a:ext cx="85206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Robert Nap’bleidick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Business Development Manager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0401 112 139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256" name="Google Shape;256;p39"/>
          <p:cNvPicPr preferRelativeResize="0"/>
          <p:nvPr/>
        </p:nvPicPr>
        <p:blipFill rotWithShape="1">
          <a:blip r:embed="rId4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We have no political involvement or motives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We are here for one reason only, </a:t>
            </a: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	</a:t>
            </a:r>
            <a:r>
              <a:rPr lang="en-GB" sz="2000" b="1" i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and that is to abate carbon every way we can</a:t>
            </a:r>
            <a:endParaRPr sz="2000" b="1" i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We only deal with facts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We don’t create problems, but we deal in solutions every day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You cant talk about Carbon Abatement without talking about Climate Change!</a:t>
            </a:r>
          </a:p>
        </p:txBody>
      </p:sp>
      <p:sp>
        <p:nvSpPr>
          <p:cNvPr id="69" name="Google Shape;69;p15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</a:t>
            </a:r>
            <a:r>
              <a:rPr lang="en-GB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….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09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1258125"/>
            <a:ext cx="8520600" cy="23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What you should take away</a:t>
            </a:r>
            <a:endParaRPr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The lens we should think through 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Where we started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How human activities are causing climate change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What needs to be done re Carbon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When we need to take action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"/>
              <a:buAutoNum type="arabicPeriod"/>
            </a:pPr>
            <a:r>
              <a:rPr lang="en-GB" sz="2000" dirty="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What action we can all take</a:t>
            </a:r>
            <a:endParaRPr sz="2000" dirty="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2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9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311700" y="2035450"/>
            <a:ext cx="8520600" cy="9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Setting the Scene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7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37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7"/>
          <p:cNvSpPr txBox="1"/>
          <p:nvPr/>
        </p:nvSpPr>
        <p:spPr>
          <a:xfrm>
            <a:off x="0" y="23980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climate is changing </a:t>
            </a: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6163" y="1320725"/>
            <a:ext cx="3771682" cy="37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>
            <a:off x="0" y="-7400"/>
            <a:ext cx="9144000" cy="1110000"/>
          </a:xfrm>
          <a:prstGeom prst="rect">
            <a:avLst/>
          </a:prstGeom>
          <a:solidFill>
            <a:srgbClr val="C1D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/>
          </p:nvPr>
        </p:nvSpPr>
        <p:spPr>
          <a:xfrm>
            <a:off x="311700" y="300550"/>
            <a:ext cx="85206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lens we must think through</a:t>
            </a:r>
            <a:endParaRPr sz="2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r="8138" b="22118"/>
          <a:stretch/>
        </p:blipFill>
        <p:spPr>
          <a:xfrm>
            <a:off x="6562725" y="4470300"/>
            <a:ext cx="2581176" cy="6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b="32700"/>
          <a:stretch/>
        </p:blipFill>
        <p:spPr>
          <a:xfrm>
            <a:off x="1732350" y="1213100"/>
            <a:ext cx="5679326" cy="25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2275513" y="3727400"/>
            <a:ext cx="459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>
                <a:solidFill>
                  <a:srgbClr val="C1D831"/>
                </a:solidFill>
                <a:latin typeface="Muli"/>
                <a:ea typeface="Muli"/>
                <a:cs typeface="Muli"/>
                <a:sym typeface="Muli"/>
              </a:rPr>
              <a:t>Sustainability</a:t>
            </a:r>
            <a:endParaRPr sz="5000" b="1">
              <a:solidFill>
                <a:srgbClr val="C1D83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covantag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733</Words>
  <Application>Microsoft Office PowerPoint</Application>
  <PresentationFormat>On-screen Show (16:9)</PresentationFormat>
  <Paragraphs>152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Montserrat</vt:lpstr>
      <vt:lpstr>Oswald</vt:lpstr>
      <vt:lpstr>Muli</vt:lpstr>
      <vt:lpstr>Montserrat SemiBold</vt:lpstr>
      <vt:lpstr>Ecovantage</vt:lpstr>
      <vt:lpstr>Simple Light</vt:lpstr>
      <vt:lpstr>Carbon Abatement and Climate Change  </vt:lpstr>
      <vt:lpstr>Who are we and why are we here?</vt:lpstr>
      <vt:lpstr>Our founder and CEO, with a vision</vt:lpstr>
      <vt:lpstr>We keep Good Company.</vt:lpstr>
      <vt:lpstr>Cont….</vt:lpstr>
      <vt:lpstr>Agenda</vt:lpstr>
      <vt:lpstr>Setting the Scene</vt:lpstr>
      <vt:lpstr>PowerPoint Presentation</vt:lpstr>
      <vt:lpstr>The lens we must think through</vt:lpstr>
      <vt:lpstr>PowerPoint Presentation</vt:lpstr>
      <vt:lpstr>The Why’s</vt:lpstr>
      <vt:lpstr>Why should we do anything?</vt:lpstr>
      <vt:lpstr>Where we started</vt:lpstr>
      <vt:lpstr>PowerPoint Presentation</vt:lpstr>
      <vt:lpstr>PowerPoint Presentation</vt:lpstr>
      <vt:lpstr>PowerPoint Presentation</vt:lpstr>
      <vt:lpstr>PowerPoint Presentation</vt:lpstr>
      <vt:lpstr>Where we are now</vt:lpstr>
      <vt:lpstr>PowerPoint Presentation</vt:lpstr>
      <vt:lpstr>PowerPoint Presentation</vt:lpstr>
      <vt:lpstr>PowerPoint Presentation</vt:lpstr>
      <vt:lpstr>PowerPoint Presentation</vt:lpstr>
      <vt:lpstr>Gympie</vt:lpstr>
      <vt:lpstr>So what is this telling us?</vt:lpstr>
      <vt:lpstr>PowerPoint Presentation</vt:lpstr>
      <vt:lpstr>The whens</vt:lpstr>
      <vt:lpstr>PowerPoint Presentation</vt:lpstr>
      <vt:lpstr>Is this really a question then?</vt:lpstr>
      <vt:lpstr>PowerPoint Presentation</vt:lpstr>
      <vt:lpstr>PowerPoint Presentation</vt:lpstr>
      <vt:lpstr>So who's responsible to fix this? governments?</vt:lpstr>
      <vt:lpstr>PowerPoint Presentation</vt:lpstr>
      <vt:lpstr>Our world</vt:lpstr>
      <vt:lpstr>The Hows</vt:lpstr>
      <vt:lpstr>The most common statement………</vt:lpstr>
      <vt:lpstr>So how do we do our bit</vt:lpstr>
      <vt:lpstr>PowerPoint Presentation</vt:lpstr>
      <vt:lpstr>PowerPoint Presentation</vt:lpstr>
      <vt:lpstr>PowerPoint Presentation</vt:lpstr>
      <vt:lpstr>PowerPoint Presentation</vt:lpstr>
      <vt:lpstr>We encourage you to start a conversation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Part 1 </dc:title>
  <cp:lastModifiedBy>Rob Nap'bleidick</cp:lastModifiedBy>
  <cp:revision>8</cp:revision>
  <dcterms:modified xsi:type="dcterms:W3CDTF">2022-08-05T12:37:54Z</dcterms:modified>
</cp:coreProperties>
</file>